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7100888" cy="102314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3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8E7BD-308B-4F68-8CDB-115C17B97765}" type="datetimeFigureOut">
              <a:rPr lang="en-GB" smtClean="0"/>
              <a:t>04/01/2020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2469C-9596-453A-86E2-4C2B483FBC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62529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8E7BD-308B-4F68-8CDB-115C17B97765}" type="datetimeFigureOut">
              <a:rPr lang="en-GB" smtClean="0"/>
              <a:t>04/01/2020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2469C-9596-453A-86E2-4C2B483FBC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2251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8E7BD-308B-4F68-8CDB-115C17B97765}" type="datetimeFigureOut">
              <a:rPr lang="en-GB" smtClean="0"/>
              <a:t>04/01/2020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2469C-9596-453A-86E2-4C2B483FBC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138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8E7BD-308B-4F68-8CDB-115C17B97765}" type="datetimeFigureOut">
              <a:rPr lang="en-GB" smtClean="0"/>
              <a:t>04/01/2020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2469C-9596-453A-86E2-4C2B483FBC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8083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8E7BD-308B-4F68-8CDB-115C17B97765}" type="datetimeFigureOut">
              <a:rPr lang="en-GB" smtClean="0"/>
              <a:t>04/01/2020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2469C-9596-453A-86E2-4C2B483FBC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57554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8E7BD-308B-4F68-8CDB-115C17B97765}" type="datetimeFigureOut">
              <a:rPr lang="en-GB" smtClean="0"/>
              <a:t>04/01/2020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2469C-9596-453A-86E2-4C2B483FBC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0832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8E7BD-308B-4F68-8CDB-115C17B97765}" type="datetimeFigureOut">
              <a:rPr lang="en-GB" smtClean="0"/>
              <a:t>04/01/2020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2469C-9596-453A-86E2-4C2B483FBC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10636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8E7BD-308B-4F68-8CDB-115C17B97765}" type="datetimeFigureOut">
              <a:rPr lang="en-GB" smtClean="0"/>
              <a:t>04/01/2020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2469C-9596-453A-86E2-4C2B483FBC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5902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8E7BD-308B-4F68-8CDB-115C17B97765}" type="datetimeFigureOut">
              <a:rPr lang="en-GB" smtClean="0"/>
              <a:t>04/01/2020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2469C-9596-453A-86E2-4C2B483FBC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742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8E7BD-308B-4F68-8CDB-115C17B97765}" type="datetimeFigureOut">
              <a:rPr lang="en-GB" smtClean="0"/>
              <a:t>04/01/2020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2469C-9596-453A-86E2-4C2B483FBC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59589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8E7BD-308B-4F68-8CDB-115C17B97765}" type="datetimeFigureOut">
              <a:rPr lang="en-GB" smtClean="0"/>
              <a:t>04/01/2020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2469C-9596-453A-86E2-4C2B483FBC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7856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48E7BD-308B-4F68-8CDB-115C17B97765}" type="datetimeFigureOut">
              <a:rPr lang="en-GB" smtClean="0"/>
              <a:t>04/01/2020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32469C-9596-453A-86E2-4C2B483FBC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0872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2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9693321" y="111024"/>
            <a:ext cx="1042909" cy="1026425"/>
          </a:xfrm>
          <a:prstGeom prst="roundRect">
            <a:avLst/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00" dirty="0" smtClean="0">
                <a:solidFill>
                  <a:schemeClr val="accent6">
                    <a:lumMod val="50000"/>
                  </a:schemeClr>
                </a:solidFill>
              </a:rPr>
              <a:t>Year 6</a:t>
            </a:r>
          </a:p>
          <a:p>
            <a:pPr algn="ctr"/>
            <a:r>
              <a:rPr lang="en-GB" sz="1300" dirty="0" smtClean="0">
                <a:solidFill>
                  <a:schemeClr val="accent6">
                    <a:lumMod val="50000"/>
                  </a:schemeClr>
                </a:solidFill>
              </a:rPr>
              <a:t>Spring </a:t>
            </a:r>
            <a:endParaRPr lang="en-GB" sz="13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en-GB" sz="1300" dirty="0" smtClean="0">
                <a:solidFill>
                  <a:schemeClr val="accent6">
                    <a:lumMod val="50000"/>
                  </a:schemeClr>
                </a:solidFill>
              </a:rPr>
              <a:t>2019/20</a:t>
            </a:r>
            <a:endParaRPr lang="en-GB" sz="13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32704" y="106864"/>
            <a:ext cx="3343898" cy="916718"/>
          </a:xfrm>
          <a:prstGeom prst="roundRect">
            <a:avLst/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accent6">
                    <a:lumMod val="50000"/>
                  </a:schemeClr>
                </a:solidFill>
              </a:rPr>
              <a:t>THE MAYAN CIVILISATION</a:t>
            </a:r>
            <a:endParaRPr lang="en-GB" sz="28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34159" y="93216"/>
            <a:ext cx="1051619" cy="1030586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 flipV="1">
            <a:off x="208978" y="6129846"/>
            <a:ext cx="9247035" cy="16253"/>
          </a:xfrm>
          <a:prstGeom prst="line">
            <a:avLst/>
          </a:prstGeom>
          <a:ln w="12700">
            <a:solidFill>
              <a:schemeClr val="tx1"/>
            </a:solidFill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14092" y="5779487"/>
            <a:ext cx="24386" cy="57917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6013" y="5805714"/>
            <a:ext cx="24386" cy="57917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5469" y="5805714"/>
            <a:ext cx="24386" cy="57917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0127" y="5779487"/>
            <a:ext cx="24386" cy="57917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9325" y="5779487"/>
            <a:ext cx="24386" cy="579170"/>
          </a:xfrm>
          <a:prstGeom prst="rect">
            <a:avLst/>
          </a:prstGeom>
        </p:spPr>
      </p:pic>
      <p:sp>
        <p:nvSpPr>
          <p:cNvPr id="26" name="Rounded Rectangle 25"/>
          <p:cNvSpPr/>
          <p:nvPr/>
        </p:nvSpPr>
        <p:spPr>
          <a:xfrm>
            <a:off x="8357240" y="6344637"/>
            <a:ext cx="1000332" cy="23923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accent6">
                    <a:lumMod val="50000"/>
                  </a:schemeClr>
                </a:solidFill>
              </a:rPr>
              <a:t>2000 AD</a:t>
            </a:r>
            <a:endParaRPr lang="en-GB" dirty="0"/>
          </a:p>
        </p:txBody>
      </p:sp>
      <p:sp>
        <p:nvSpPr>
          <p:cNvPr id="27" name="Rounded Rectangle 26"/>
          <p:cNvSpPr/>
          <p:nvPr/>
        </p:nvSpPr>
        <p:spPr>
          <a:xfrm>
            <a:off x="6511279" y="6349413"/>
            <a:ext cx="1000332" cy="23923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accent6">
                    <a:lumMod val="50000"/>
                  </a:schemeClr>
                </a:solidFill>
              </a:rPr>
              <a:t>1000 AD</a:t>
            </a:r>
            <a:endParaRPr lang="en-GB" dirty="0"/>
          </a:p>
        </p:txBody>
      </p:sp>
      <p:sp>
        <p:nvSpPr>
          <p:cNvPr id="29" name="Rounded Rectangle 28"/>
          <p:cNvSpPr/>
          <p:nvPr/>
        </p:nvSpPr>
        <p:spPr>
          <a:xfrm>
            <a:off x="4616572" y="6355058"/>
            <a:ext cx="1000332" cy="23923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accent6">
                    <a:lumMod val="50000"/>
                  </a:schemeClr>
                </a:solidFill>
              </a:rPr>
              <a:t>0</a:t>
            </a:r>
            <a:endParaRPr lang="en-GB" dirty="0"/>
          </a:p>
        </p:txBody>
      </p:sp>
      <p:sp>
        <p:nvSpPr>
          <p:cNvPr id="30" name="Rounded Rectangle 29"/>
          <p:cNvSpPr/>
          <p:nvPr/>
        </p:nvSpPr>
        <p:spPr>
          <a:xfrm>
            <a:off x="2634971" y="6349413"/>
            <a:ext cx="1000332" cy="23923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accent6">
                    <a:lumMod val="50000"/>
                  </a:schemeClr>
                </a:solidFill>
              </a:rPr>
              <a:t>1000</a:t>
            </a:r>
            <a:r>
              <a:rPr lang="en-GB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GB" dirty="0" smtClean="0">
                <a:solidFill>
                  <a:schemeClr val="accent6">
                    <a:lumMod val="50000"/>
                  </a:schemeClr>
                </a:solidFill>
              </a:rPr>
              <a:t>BC</a:t>
            </a:r>
            <a:endParaRPr lang="en-GB" dirty="0"/>
          </a:p>
        </p:txBody>
      </p:sp>
      <p:sp>
        <p:nvSpPr>
          <p:cNvPr id="31" name="Rounded Rectangle 30"/>
          <p:cNvSpPr/>
          <p:nvPr/>
        </p:nvSpPr>
        <p:spPr>
          <a:xfrm>
            <a:off x="724875" y="6349413"/>
            <a:ext cx="1000332" cy="23923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accent6">
                    <a:lumMod val="50000"/>
                  </a:schemeClr>
                </a:solidFill>
              </a:rPr>
              <a:t>2000</a:t>
            </a:r>
            <a:r>
              <a:rPr lang="en-GB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GB" dirty="0" smtClean="0">
                <a:solidFill>
                  <a:schemeClr val="accent6">
                    <a:lumMod val="50000"/>
                  </a:schemeClr>
                </a:solidFill>
              </a:rPr>
              <a:t>BC</a:t>
            </a:r>
            <a:endParaRPr lang="en-GB" dirty="0"/>
          </a:p>
        </p:txBody>
      </p:sp>
      <p:graphicFrame>
        <p:nvGraphicFramePr>
          <p:cNvPr id="40" name="Table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6235834"/>
              </p:ext>
            </p:extLst>
          </p:nvPr>
        </p:nvGraphicFramePr>
        <p:xfrm>
          <a:off x="3751011" y="135478"/>
          <a:ext cx="5768226" cy="48905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0506">
                  <a:extLst>
                    <a:ext uri="{9D8B030D-6E8A-4147-A177-3AD203B41FA5}">
                      <a16:colId xmlns:a16="http://schemas.microsoft.com/office/drawing/2014/main" val="1207068596"/>
                    </a:ext>
                  </a:extLst>
                </a:gridCol>
                <a:gridCol w="4617720">
                  <a:extLst>
                    <a:ext uri="{9D8B030D-6E8A-4147-A177-3AD203B41FA5}">
                      <a16:colId xmlns:a16="http://schemas.microsoft.com/office/drawing/2014/main" val="659306806"/>
                    </a:ext>
                  </a:extLst>
                </a:gridCol>
              </a:tblGrid>
              <a:tr h="391138">
                <a:tc gridSpan="2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KEY VOCABULARY</a:t>
                      </a:r>
                      <a:endParaRPr lang="en-GB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2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8745943"/>
                  </a:ext>
                </a:extLst>
              </a:tr>
              <a:tr h="197854">
                <a:tc>
                  <a:txBody>
                    <a:bodyPr/>
                    <a:lstStyle/>
                    <a:p>
                      <a:r>
                        <a:rPr lang="en-GB" sz="1100" b="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archaeologist</a:t>
                      </a:r>
                      <a:endParaRPr lang="en-GB" sz="1100" b="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a person who digs up remains of old societies to find out about them</a:t>
                      </a:r>
                      <a:endParaRPr lang="en-GB" sz="11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6513788"/>
                  </a:ext>
                </a:extLst>
              </a:tr>
              <a:tr h="293354"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astronomy</a:t>
                      </a:r>
                      <a:endParaRPr lang="en-GB" sz="11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the study of the sun, moon, stars, planets and other objects in space</a:t>
                      </a:r>
                      <a:endParaRPr lang="en-GB" sz="11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6737137"/>
                  </a:ext>
                </a:extLst>
              </a:tr>
              <a:tr h="293354"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base 20</a:t>
                      </a:r>
                      <a:endParaRPr lang="en-GB" sz="11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a number</a:t>
                      </a:r>
                      <a:r>
                        <a:rPr lang="en-GB" sz="1100" baseline="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 system based on multiples of 20 (rather than 10 like we use)</a:t>
                      </a:r>
                      <a:endParaRPr lang="en-GB" sz="11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0019653"/>
                  </a:ext>
                </a:extLst>
              </a:tr>
              <a:tr h="293354"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calendar</a:t>
                      </a:r>
                      <a:endParaRPr lang="en-GB" sz="11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a system for organising</a:t>
                      </a:r>
                      <a:r>
                        <a:rPr lang="en-GB" sz="1100" baseline="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 days, weeks, months, years and longer divisions of time</a:t>
                      </a:r>
                      <a:endParaRPr lang="en-GB" sz="11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1708953"/>
                  </a:ext>
                </a:extLst>
              </a:tr>
              <a:tr h="293354"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civilisation</a:t>
                      </a:r>
                      <a:endParaRPr lang="en-GB" sz="11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a complex organisation of human society</a:t>
                      </a:r>
                      <a:endParaRPr lang="en-GB" sz="11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2895513"/>
                  </a:ext>
                </a:extLst>
              </a:tr>
              <a:tr h="293354"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codex/codices</a:t>
                      </a:r>
                      <a:endParaRPr lang="en-GB" sz="11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a Mayan book</a:t>
                      </a:r>
                      <a:endParaRPr lang="en-GB" sz="11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3424239"/>
                  </a:ext>
                </a:extLst>
              </a:tr>
              <a:tr h="293354"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conquistadors</a:t>
                      </a:r>
                      <a:endParaRPr lang="en-GB" sz="11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knights,</a:t>
                      </a:r>
                      <a:r>
                        <a:rPr lang="en-GB" sz="1100" baseline="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 soldiers and explorers of the Spanish and Portuguese Empires</a:t>
                      </a:r>
                      <a:endParaRPr lang="en-GB" sz="11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5023655"/>
                  </a:ext>
                </a:extLst>
              </a:tr>
              <a:tr h="293354"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creation myth</a:t>
                      </a:r>
                      <a:endParaRPr lang="en-GB" sz="11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a story explaining</a:t>
                      </a:r>
                      <a:r>
                        <a:rPr lang="en-GB" sz="1100" baseline="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 beliefs about how the world was created</a:t>
                      </a:r>
                      <a:endParaRPr lang="en-GB" sz="11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7124793"/>
                  </a:ext>
                </a:extLst>
              </a:tr>
              <a:tr h="293354"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hieroglyphs</a:t>
                      </a:r>
                      <a:endParaRPr lang="en-GB" sz="11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writing made up of pictures and symbols</a:t>
                      </a:r>
                      <a:endParaRPr lang="en-GB" sz="11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8602913"/>
                  </a:ext>
                </a:extLst>
              </a:tr>
              <a:tr h="293354"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irrigation</a:t>
                      </a:r>
                      <a:endParaRPr lang="en-GB" sz="11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the supply of water to land or crops to help growth</a:t>
                      </a:r>
                      <a:endParaRPr lang="en-GB" sz="11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067246"/>
                  </a:ext>
                </a:extLst>
              </a:tr>
              <a:tr h="293354"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monarchy</a:t>
                      </a:r>
                      <a:endParaRPr lang="en-GB" sz="11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a country or state ruled by a king or queen</a:t>
                      </a:r>
                      <a:endParaRPr lang="en-GB" sz="11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4587624"/>
                  </a:ext>
                </a:extLst>
              </a:tr>
              <a:tr h="293354"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rainforest</a:t>
                      </a:r>
                      <a:endParaRPr lang="en-GB" sz="11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forests, found in tropical areas,</a:t>
                      </a:r>
                      <a:r>
                        <a:rPr lang="en-GB" sz="1100" baseline="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 with high temperatures and lots of rain</a:t>
                      </a:r>
                      <a:endParaRPr lang="en-GB" sz="11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9428553"/>
                  </a:ext>
                </a:extLst>
              </a:tr>
              <a:tr h="293354"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sacrifice</a:t>
                      </a:r>
                      <a:endParaRPr lang="en-GB" sz="11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an offering to keep the gods happy</a:t>
                      </a:r>
                      <a:endParaRPr lang="en-GB" sz="11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4139382"/>
                  </a:ext>
                </a:extLst>
              </a:tr>
              <a:tr h="293354"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society</a:t>
                      </a:r>
                      <a:endParaRPr lang="en-GB" sz="11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a group of people living</a:t>
                      </a:r>
                      <a:r>
                        <a:rPr lang="en-GB" sz="1100" baseline="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 together as an organised community</a:t>
                      </a:r>
                      <a:endParaRPr lang="en-GB" sz="11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4523947"/>
                  </a:ext>
                </a:extLst>
              </a:tr>
              <a:tr h="293354"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stela/stelae</a:t>
                      </a:r>
                      <a:endParaRPr lang="en-GB" sz="11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stones or wooden posts which have writing on them</a:t>
                      </a:r>
                      <a:endParaRPr lang="en-GB" sz="11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5364133"/>
                  </a:ext>
                </a:extLst>
              </a:tr>
            </a:tbl>
          </a:graphicData>
        </a:graphic>
      </p:graphicFrame>
      <p:sp>
        <p:nvSpPr>
          <p:cNvPr id="43" name="Rounded Rectangle 42"/>
          <p:cNvSpPr/>
          <p:nvPr/>
        </p:nvSpPr>
        <p:spPr>
          <a:xfrm>
            <a:off x="3829067" y="5645678"/>
            <a:ext cx="1079639" cy="43750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 smtClean="0">
                <a:solidFill>
                  <a:schemeClr val="accent6">
                    <a:lumMod val="50000"/>
                  </a:schemeClr>
                </a:solidFill>
              </a:rPr>
              <a:t>300</a:t>
            </a:r>
            <a:r>
              <a:rPr lang="en-GB" sz="1000" b="1" dirty="0" smtClean="0">
                <a:solidFill>
                  <a:schemeClr val="accent6">
                    <a:lumMod val="50000"/>
                  </a:schemeClr>
                </a:solidFill>
              </a:rPr>
              <a:t> BC</a:t>
            </a:r>
            <a:endParaRPr lang="en-GB" sz="10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en-GB" sz="1000" dirty="0" smtClean="0">
                <a:solidFill>
                  <a:schemeClr val="accent6">
                    <a:lumMod val="50000"/>
                  </a:schemeClr>
                </a:solidFill>
              </a:rPr>
              <a:t>First cities begin to develop</a:t>
            </a:r>
            <a:endParaRPr lang="en-GB" sz="1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4" name="Rounded Rectangle 43"/>
          <p:cNvSpPr/>
          <p:nvPr/>
        </p:nvSpPr>
        <p:spPr>
          <a:xfrm>
            <a:off x="4111298" y="5144553"/>
            <a:ext cx="1133133" cy="43814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 smtClean="0">
                <a:solidFill>
                  <a:schemeClr val="accent6">
                    <a:lumMod val="50000"/>
                  </a:schemeClr>
                </a:solidFill>
              </a:rPr>
              <a:t>292 </a:t>
            </a:r>
            <a:r>
              <a:rPr lang="en-GB" sz="1000" b="1" dirty="0" smtClean="0">
                <a:solidFill>
                  <a:schemeClr val="accent6">
                    <a:lumMod val="50000"/>
                  </a:schemeClr>
                </a:solidFill>
              </a:rPr>
              <a:t>BC</a:t>
            </a:r>
            <a:endParaRPr lang="en-GB" sz="10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en-GB" sz="1000" dirty="0" smtClean="0">
                <a:solidFill>
                  <a:schemeClr val="accent6">
                    <a:lumMod val="50000"/>
                  </a:schemeClr>
                </a:solidFill>
              </a:rPr>
              <a:t>First evidence of Mayan writing</a:t>
            </a:r>
            <a:endParaRPr lang="en-GB" sz="1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5" name="Rounded Rectangle 44"/>
          <p:cNvSpPr/>
          <p:nvPr/>
        </p:nvSpPr>
        <p:spPr>
          <a:xfrm>
            <a:off x="5141247" y="5654832"/>
            <a:ext cx="1169940" cy="43750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 smtClean="0">
                <a:solidFill>
                  <a:schemeClr val="accent6">
                    <a:lumMod val="50000"/>
                  </a:schemeClr>
                </a:solidFill>
              </a:rPr>
              <a:t>250</a:t>
            </a:r>
            <a:r>
              <a:rPr lang="en-GB" sz="1000" b="1" dirty="0" smtClean="0">
                <a:solidFill>
                  <a:schemeClr val="accent6">
                    <a:lumMod val="50000"/>
                  </a:schemeClr>
                </a:solidFill>
              </a:rPr>
              <a:t> AD</a:t>
            </a:r>
            <a:endParaRPr lang="en-GB" sz="10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en-GB" sz="1000" dirty="0" smtClean="0">
                <a:solidFill>
                  <a:schemeClr val="accent6">
                    <a:lumMod val="50000"/>
                  </a:schemeClr>
                </a:solidFill>
              </a:rPr>
              <a:t>Most powerful Mayan era begins</a:t>
            </a:r>
            <a:endParaRPr lang="en-GB" sz="1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6" name="Rounded Rectangle 45"/>
          <p:cNvSpPr/>
          <p:nvPr/>
        </p:nvSpPr>
        <p:spPr>
          <a:xfrm>
            <a:off x="6416895" y="5624378"/>
            <a:ext cx="1162622" cy="45188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 smtClean="0">
                <a:solidFill>
                  <a:schemeClr val="accent6">
                    <a:lumMod val="50000"/>
                  </a:schemeClr>
                </a:solidFill>
              </a:rPr>
              <a:t>900 AD</a:t>
            </a:r>
            <a:endParaRPr lang="en-GB" sz="10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en-GB" sz="1000" dirty="0" smtClean="0">
                <a:solidFill>
                  <a:schemeClr val="accent6">
                    <a:lumMod val="50000"/>
                  </a:schemeClr>
                </a:solidFill>
              </a:rPr>
              <a:t>Collapse of Mayan Civilisation</a:t>
            </a:r>
            <a:endParaRPr lang="en-GB" sz="1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7" name="Rounded Rectangle 46"/>
          <p:cNvSpPr/>
          <p:nvPr/>
        </p:nvSpPr>
        <p:spPr>
          <a:xfrm>
            <a:off x="613717" y="5631566"/>
            <a:ext cx="1215601" cy="43750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 smtClean="0">
                <a:solidFill>
                  <a:schemeClr val="accent6">
                    <a:lumMod val="50000"/>
                  </a:schemeClr>
                </a:solidFill>
              </a:rPr>
              <a:t>2000</a:t>
            </a:r>
            <a:r>
              <a:rPr lang="en-GB" sz="10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GB" sz="1000" b="1" dirty="0" smtClean="0">
                <a:solidFill>
                  <a:schemeClr val="accent6">
                    <a:lumMod val="50000"/>
                  </a:schemeClr>
                </a:solidFill>
              </a:rPr>
              <a:t>BC </a:t>
            </a:r>
          </a:p>
          <a:p>
            <a:pPr algn="ctr"/>
            <a:r>
              <a:rPr lang="en-GB" sz="1000" dirty="0" smtClean="0">
                <a:solidFill>
                  <a:schemeClr val="accent6">
                    <a:lumMod val="50000"/>
                  </a:schemeClr>
                </a:solidFill>
              </a:rPr>
              <a:t>First evidence of </a:t>
            </a:r>
          </a:p>
          <a:p>
            <a:pPr algn="ctr"/>
            <a:r>
              <a:rPr lang="en-GB" sz="1000" dirty="0" smtClean="0">
                <a:solidFill>
                  <a:schemeClr val="accent6">
                    <a:lumMod val="50000"/>
                  </a:schemeClr>
                </a:solidFill>
              </a:rPr>
              <a:t>Mayan Civilisation</a:t>
            </a:r>
            <a:endParaRPr lang="en-GB" sz="1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9" name="Rounded Rectangle 48"/>
          <p:cNvSpPr/>
          <p:nvPr/>
        </p:nvSpPr>
        <p:spPr>
          <a:xfrm>
            <a:off x="2635175" y="5144873"/>
            <a:ext cx="1379611" cy="43750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 smtClean="0">
                <a:solidFill>
                  <a:schemeClr val="accent6">
                    <a:lumMod val="50000"/>
                  </a:schemeClr>
                </a:solidFill>
              </a:rPr>
              <a:t>900</a:t>
            </a:r>
            <a:r>
              <a:rPr lang="en-GB" sz="1000" b="1" dirty="0" smtClean="0">
                <a:solidFill>
                  <a:schemeClr val="accent6">
                    <a:lumMod val="50000"/>
                  </a:schemeClr>
                </a:solidFill>
              </a:rPr>
              <a:t> BC</a:t>
            </a:r>
            <a:endParaRPr lang="en-GB" sz="10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en-GB" sz="1000" dirty="0" smtClean="0">
                <a:solidFill>
                  <a:schemeClr val="accent6">
                    <a:lumMod val="50000"/>
                  </a:schemeClr>
                </a:solidFill>
              </a:rPr>
              <a:t>Farmers begin to use irrigation systems</a:t>
            </a:r>
            <a:endParaRPr lang="en-GB" sz="1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0" name="Rounded Rectangle 49"/>
          <p:cNvSpPr/>
          <p:nvPr/>
        </p:nvSpPr>
        <p:spPr>
          <a:xfrm>
            <a:off x="5340943" y="5130497"/>
            <a:ext cx="1162622" cy="45188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 smtClean="0">
                <a:solidFill>
                  <a:schemeClr val="accent6">
                    <a:lumMod val="50000"/>
                  </a:schemeClr>
                </a:solidFill>
              </a:rPr>
              <a:t>300</a:t>
            </a:r>
            <a:r>
              <a:rPr lang="en-GB" sz="1000" b="1" dirty="0" smtClean="0">
                <a:solidFill>
                  <a:schemeClr val="accent6">
                    <a:lumMod val="50000"/>
                  </a:schemeClr>
                </a:solidFill>
              </a:rPr>
              <a:t> AD</a:t>
            </a:r>
            <a:endParaRPr lang="en-GB" sz="10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en-GB" sz="1000" dirty="0" smtClean="0">
                <a:solidFill>
                  <a:schemeClr val="accent6">
                    <a:lumMod val="50000"/>
                  </a:schemeClr>
                </a:solidFill>
              </a:rPr>
              <a:t>Adoption of idea of monarchy</a:t>
            </a:r>
            <a:endParaRPr lang="en-GB" sz="1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5" name="Rounded Rectangle 54"/>
          <p:cNvSpPr/>
          <p:nvPr/>
        </p:nvSpPr>
        <p:spPr>
          <a:xfrm>
            <a:off x="7633569" y="5624378"/>
            <a:ext cx="1162622" cy="45188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 smtClean="0">
                <a:solidFill>
                  <a:schemeClr val="accent6">
                    <a:lumMod val="50000"/>
                  </a:schemeClr>
                </a:solidFill>
              </a:rPr>
              <a:t>1500 AD</a:t>
            </a:r>
            <a:endParaRPr lang="en-GB" sz="10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en-GB" sz="1000" dirty="0" smtClean="0">
                <a:solidFill>
                  <a:schemeClr val="accent6">
                    <a:lumMod val="50000"/>
                  </a:schemeClr>
                </a:solidFill>
              </a:rPr>
              <a:t>Arrival of Spanish</a:t>
            </a:r>
          </a:p>
          <a:p>
            <a:pPr algn="ctr"/>
            <a:r>
              <a:rPr lang="en-GB" sz="1000" dirty="0" smtClean="0">
                <a:solidFill>
                  <a:schemeClr val="accent6">
                    <a:lumMod val="50000"/>
                  </a:schemeClr>
                </a:solidFill>
              </a:rPr>
              <a:t>conquistadors</a:t>
            </a:r>
            <a:endParaRPr lang="en-GB" sz="10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4864" y="4121349"/>
            <a:ext cx="1084464" cy="76042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85246" y="4145146"/>
            <a:ext cx="1085737" cy="801189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65460" y="4858587"/>
            <a:ext cx="838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m</a:t>
            </a:r>
            <a:r>
              <a:rPr lang="en-GB" sz="1200" dirty="0" smtClean="0"/>
              <a:t>aize</a:t>
            </a:r>
            <a:endParaRPr lang="en-GB" sz="1200" dirty="0"/>
          </a:p>
        </p:txBody>
      </p:sp>
      <p:sp>
        <p:nvSpPr>
          <p:cNvPr id="56" name="TextBox 55"/>
          <p:cNvSpPr txBox="1"/>
          <p:nvPr/>
        </p:nvSpPr>
        <p:spPr>
          <a:xfrm>
            <a:off x="2159964" y="4887518"/>
            <a:ext cx="10494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c</a:t>
            </a:r>
            <a:r>
              <a:rPr lang="en-GB" sz="1200" dirty="0" smtClean="0"/>
              <a:t>acao beans</a:t>
            </a:r>
            <a:endParaRPr lang="en-GB" sz="1200" dirty="0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6"/>
          <a:srcRect t="1786" b="2973"/>
          <a:stretch/>
        </p:blipFill>
        <p:spPr>
          <a:xfrm>
            <a:off x="311744" y="1137449"/>
            <a:ext cx="3035147" cy="269246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57706" y="1233153"/>
            <a:ext cx="2428072" cy="284060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349589" y="4205303"/>
            <a:ext cx="1353501" cy="2179581"/>
          </a:xfrm>
          <a:prstGeom prst="rect">
            <a:avLst/>
          </a:prstGeom>
        </p:spPr>
      </p:pic>
      <p:sp>
        <p:nvSpPr>
          <p:cNvPr id="57" name="TextBox 56"/>
          <p:cNvSpPr txBox="1"/>
          <p:nvPr/>
        </p:nvSpPr>
        <p:spPr>
          <a:xfrm>
            <a:off x="10292046" y="6445369"/>
            <a:ext cx="1760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err="1" smtClean="0"/>
              <a:t>Itzamna</a:t>
            </a:r>
            <a:r>
              <a:rPr lang="en-GB" sz="1200" dirty="0" smtClean="0"/>
              <a:t> – Creator god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7580231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</TotalTime>
  <Words>257</Words>
  <Application>Microsoft Office PowerPoint</Application>
  <PresentationFormat>Widescreen</PresentationFormat>
  <Paragraphs>61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Esther Archer</dc:creator>
  <cp:lastModifiedBy>Esther Archer</cp:lastModifiedBy>
  <cp:revision>23</cp:revision>
  <dcterms:created xsi:type="dcterms:W3CDTF">2019-04-17T14:47:39Z</dcterms:created>
  <dcterms:modified xsi:type="dcterms:W3CDTF">2020-01-04T10:34:08Z</dcterms:modified>
</cp:coreProperties>
</file>